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Solace builds with sacred texts and pastoral guardrails baked in.</a:t>
            </a:r>
          </a:p>
          <a:p/>
          <a:p>
            <a:r>
              <a:t>Source: The Ethics of Algorithmic Authority, Edinburgh keynote, September 2, 2025, slide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749300" y="749300"/>
            <a:ext cx="4572000" cy="146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1A1A1A"/>
                </a:solidFill>
                <a:latin typeface="Playfair Display"/>
              </a:rPr>
              <a:t>Guardrails,</a:t>
            </a:r>
          </a:p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1A1A1A"/>
                </a:solidFill>
                <a:latin typeface="Playfair Display"/>
              </a:rPr>
              <a:t>not guesses</a:t>
            </a:r>
          </a:p>
        </p:txBody>
      </p:sp>
      <p:sp>
        <p:nvSpPr>
          <p:cNvPr id="3" name="Subtitle"/>
          <p:cNvSpPr txBox="1"/>
          <p:nvPr/>
        </p:nvSpPr>
        <p:spPr>
          <a:xfrm>
            <a:off x="787400" y="2438400"/>
            <a:ext cx="4064000" cy="698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rgbClr val="2A2A2A"/>
                </a:solidFill>
                <a:latin typeface="IBM Plex Sans"/>
              </a:rPr>
              <a:t>How Solace trains</a:t>
            </a:r>
          </a:p>
          <a:p>
            <a:pPr algn="l">
              <a:lnSpc>
                <a:spcPct val="115000"/>
              </a:lnSpc>
            </a:pPr>
            <a:r>
              <a:rPr sz="2000" b="0" i="0">
                <a:solidFill>
                  <a:srgbClr val="2A2A2A"/>
                </a:solidFill>
                <a:latin typeface="IBM Plex Sans"/>
              </a:rPr>
              <a:t>Catholic-aligned AI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87400" y="4064000"/>
            <a:ext cx="762000" cy="0"/>
          </a:xfrm>
          <a:prstGeom prst="line">
            <a:avLst/>
          </a:prstGeom>
          <a:ln w="19050">
            <a:solidFill>
              <a:srgbClr val="5A8A2E"/>
            </a:solidFill>
          </a:ln>
        </p:spPr>
      </p:cxnSp>
      <p:sp>
        <p:nvSpPr>
          <p:cNvPr id="5" name="Statement"/>
          <p:cNvSpPr txBox="1"/>
          <p:nvPr/>
        </p:nvSpPr>
        <p:spPr>
          <a:xfrm>
            <a:off x="787400" y="4241800"/>
            <a:ext cx="43180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00" b="0" i="1">
                <a:solidFill>
                  <a:srgbClr val="1A1A1A"/>
                </a:solidFill>
                <a:latin typeface="Playfair Display"/>
              </a:rPr>
              <a:t>Doctrinal fidelity</a:t>
            </a:r>
          </a:p>
          <a:p>
            <a:pPr algn="l">
              <a:lnSpc>
                <a:spcPct val="110000"/>
              </a:lnSpc>
            </a:pPr>
            <a:r>
              <a:rPr sz="2500" b="0" i="1">
                <a:solidFill>
                  <a:srgbClr val="1A1A1A"/>
                </a:solidFill>
                <a:latin typeface="Playfair Display"/>
              </a:rPr>
              <a:t>isn’t a feature.</a:t>
            </a:r>
          </a:p>
          <a:p>
            <a:pPr algn="l">
              <a:lnSpc>
                <a:spcPct val="110000"/>
              </a:lnSpc>
            </a:pPr>
            <a:r>
              <a:rPr sz="2500" b="0" i="1">
                <a:solidFill>
                  <a:srgbClr val="1A1A1A"/>
                </a:solidFill>
                <a:latin typeface="Playfair Display"/>
              </a:rPr>
              <a:t>It’s a foundation.</a:t>
            </a:r>
          </a:p>
        </p:txBody>
      </p:sp>
      <p:sp>
        <p:nvSpPr>
          <p:cNvPr id="6" name="Transparency ring"/>
          <p:cNvSpPr/>
          <p:nvPr/>
        </p:nvSpPr>
        <p:spPr>
          <a:xfrm>
            <a:off x="5492750" y="317500"/>
            <a:ext cx="6350000" cy="6350000"/>
          </a:xfrm>
          <a:prstGeom prst="ellipse">
            <a:avLst/>
          </a:prstGeom>
          <a:solidFill>
            <a:srgbClr val="E8F2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uardrails ring"/>
          <p:cNvSpPr/>
          <p:nvPr/>
        </p:nvSpPr>
        <p:spPr>
          <a:xfrm>
            <a:off x="6445250" y="2222500"/>
            <a:ext cx="4445000" cy="4445000"/>
          </a:xfrm>
          <a:prstGeom prst="ellipse">
            <a:avLst/>
          </a:prstGeom>
          <a:solidFill>
            <a:srgbClr val="C7DE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Sourcing and curation core"/>
          <p:cNvSpPr/>
          <p:nvPr/>
        </p:nvSpPr>
        <p:spPr>
          <a:xfrm>
            <a:off x="7397750" y="4127500"/>
            <a:ext cx="2540000" cy="2540000"/>
          </a:xfrm>
          <a:prstGeom prst="ellipse">
            <a:avLst/>
          </a:prstGeom>
          <a:solidFill>
            <a:srgbClr val="5A8A2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ransparency label"/>
          <p:cNvSpPr txBox="1"/>
          <p:nvPr/>
        </p:nvSpPr>
        <p:spPr>
          <a:xfrm>
            <a:off x="6635750" y="406400"/>
            <a:ext cx="4064000" cy="158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700" b="1" i="0">
                <a:solidFill>
                  <a:srgbClr val="1A1A1A"/>
                </a:solidFill>
                <a:latin typeface="Playfair Display"/>
              </a:rPr>
              <a:t>Transparency</a:t>
            </a:r>
          </a:p>
          <a:p>
            <a:pPr algn="ctr">
              <a:lnSpc>
                <a:spcPct val="108000"/>
              </a:lnSpc>
              <a:spcBef>
                <a:spcPts val="400"/>
              </a:spcBef>
            </a:pPr>
            <a:r>
              <a:rPr sz="2200" b="0" i="0">
                <a:solidFill>
                  <a:srgbClr val="2A2A2A"/>
                </a:solidFill>
                <a:latin typeface="IBM Plex Sans"/>
              </a:rPr>
              <a:t>Parish staff review</a:t>
            </a:r>
          </a:p>
          <a:p>
            <a:pPr algn="ctr">
              <a:lnSpc>
                <a:spcPct val="108000"/>
              </a:lnSpc>
            </a:pPr>
            <a:r>
              <a:rPr sz="2200" b="0" i="0">
                <a:solidFill>
                  <a:srgbClr val="2A2A2A"/>
                </a:solidFill>
                <a:latin typeface="IBM Plex Sans"/>
              </a:rPr>
              <a:t>anonymized queries</a:t>
            </a:r>
          </a:p>
          <a:p>
            <a:pPr algn="ctr">
              <a:lnSpc>
                <a:spcPct val="108000"/>
              </a:lnSpc>
            </a:pPr>
            <a:r>
              <a:rPr sz="2200" b="0" i="0">
                <a:solidFill>
                  <a:srgbClr val="2A2A2A"/>
                </a:solidFill>
                <a:latin typeface="IBM Plex Sans"/>
              </a:rPr>
              <a:t>and responses</a:t>
            </a:r>
          </a:p>
        </p:txBody>
      </p:sp>
      <p:sp>
        <p:nvSpPr>
          <p:cNvPr id="10" name="Guardrails label"/>
          <p:cNvSpPr txBox="1"/>
          <p:nvPr/>
        </p:nvSpPr>
        <p:spPr>
          <a:xfrm>
            <a:off x="6762750" y="2400300"/>
            <a:ext cx="3810000" cy="158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700" b="1" i="0">
                <a:solidFill>
                  <a:srgbClr val="1A1A1A"/>
                </a:solidFill>
                <a:latin typeface="Playfair Display"/>
              </a:rPr>
              <a:t>Guardrails</a:t>
            </a:r>
          </a:p>
          <a:p>
            <a:pPr algn="ctr">
              <a:lnSpc>
                <a:spcPct val="108000"/>
              </a:lnSpc>
              <a:spcBef>
                <a:spcPts val="400"/>
              </a:spcBef>
            </a:pPr>
            <a:r>
              <a:rPr sz="2200" b="0" i="0">
                <a:solidFill>
                  <a:srgbClr val="2A2A2A"/>
                </a:solidFill>
                <a:latin typeface="IBM Plex Sans"/>
              </a:rPr>
              <a:t>Denominational</a:t>
            </a:r>
          </a:p>
          <a:p>
            <a:pPr algn="ctr">
              <a:lnSpc>
                <a:spcPct val="108000"/>
              </a:lnSpc>
            </a:pPr>
            <a:r>
              <a:rPr sz="2200" b="0" i="0">
                <a:solidFill>
                  <a:srgbClr val="2A2A2A"/>
                </a:solidFill>
                <a:latin typeface="IBM Plex Sans"/>
              </a:rPr>
              <a:t>fine-tuning,</a:t>
            </a:r>
          </a:p>
          <a:p>
            <a:pPr algn="ctr">
              <a:lnSpc>
                <a:spcPct val="108000"/>
              </a:lnSpc>
            </a:pPr>
            <a:r>
              <a:rPr sz="2200" b="0" i="0">
                <a:solidFill>
                  <a:srgbClr val="2A2A2A"/>
                </a:solidFill>
                <a:latin typeface="IBM Plex Sans"/>
              </a:rPr>
              <a:t>post-inference training</a:t>
            </a:r>
          </a:p>
        </p:txBody>
      </p:sp>
      <p:sp>
        <p:nvSpPr>
          <p:cNvPr id="11" name="Sourcing label"/>
          <p:cNvSpPr txBox="1"/>
          <p:nvPr/>
        </p:nvSpPr>
        <p:spPr>
          <a:xfrm>
            <a:off x="7461250" y="4445000"/>
            <a:ext cx="2413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AF7F2"/>
                </a:solidFill>
                <a:latin typeface="Playfair Display"/>
              </a:rPr>
              <a:t>Sourcing and</a:t>
            </a:r>
          </a:p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AF7F2"/>
                </a:solidFill>
                <a:latin typeface="Playfair Display"/>
              </a:rPr>
              <a:t>curation</a:t>
            </a:r>
          </a:p>
          <a:p>
            <a:pPr algn="ctr">
              <a:lnSpc>
                <a:spcPct val="108000"/>
              </a:lnSpc>
              <a:spcBef>
                <a:spcPts val="400"/>
              </a:spcBef>
            </a:pPr>
            <a:r>
              <a:rPr sz="2000" b="0" i="0">
                <a:solidFill>
                  <a:srgbClr val="FAF7F2"/>
                </a:solidFill>
                <a:latin typeface="IBM Plex Sans"/>
              </a:rPr>
              <a:t>We ingest vetted,</a:t>
            </a:r>
          </a:p>
          <a:p>
            <a:pPr algn="ctr">
              <a:lnSpc>
                <a:spcPct val="108000"/>
              </a:lnSpc>
            </a:pPr>
            <a:r>
              <a:rPr sz="2000" b="0" i="0">
                <a:solidFill>
                  <a:srgbClr val="FAF7F2"/>
                </a:solidFill>
                <a:latin typeface="IBM Plex Sans"/>
              </a:rPr>
              <a:t>tagged content</a:t>
            </a:r>
          </a:p>
        </p:txBody>
      </p:sp>
      <p:pic>
        <p:nvPicPr>
          <p:cNvPr id="12" name="Picture 11" descr="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6210300"/>
            <a:ext cx="748637" cy="342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